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1" r:id="rId16"/>
    <p:sldId id="270" r:id="rId17"/>
    <p:sldId id="274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83" autoAdjust="0"/>
  </p:normalViewPr>
  <p:slideViewPr>
    <p:cSldViewPr>
      <p:cViewPr varScale="1">
        <p:scale>
          <a:sx n="50" d="100"/>
          <a:sy n="50" d="100"/>
        </p:scale>
        <p:origin x="946" y="3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DFBB2-7A22-4486-A725-2086C0307974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583CE-9FEF-407F-B2CA-7AAE1E3A9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2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ai </a:t>
            </a:r>
            <a:r>
              <a:rPr lang="ko-KR" altLang="en-US" dirty="0" err="1"/>
              <a:t>빅데이터융합경영학과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학번 </a:t>
            </a:r>
            <a:r>
              <a:rPr lang="ko-KR" altLang="en-US" dirty="0" err="1"/>
              <a:t>한윤지입니다</a:t>
            </a:r>
            <a:r>
              <a:rPr lang="en-US" altLang="ko-KR" dirty="0"/>
              <a:t>. </a:t>
            </a:r>
            <a:r>
              <a:rPr lang="ko-KR" altLang="en-US" dirty="0"/>
              <a:t>저는 텍스트분석을 통해 유튜브 댓글에 나타난 </a:t>
            </a:r>
            <a:r>
              <a:rPr lang="en-US" altLang="ko-KR" dirty="0"/>
              <a:t>ai</a:t>
            </a:r>
            <a:r>
              <a:rPr lang="ko-KR" altLang="en-US" dirty="0"/>
              <a:t>인공지능의 발전에 대한 사람들의 반응을 분석해보았습니다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15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토픽 </a:t>
            </a:r>
            <a:r>
              <a:rPr lang="en-US" altLang="ko-KR" dirty="0"/>
              <a:t>4</a:t>
            </a:r>
            <a:r>
              <a:rPr lang="ko-KR" altLang="en-US" dirty="0" err="1"/>
              <a:t>에경우</a:t>
            </a:r>
            <a:r>
              <a:rPr lang="ko-KR" altLang="en-US" dirty="0"/>
              <a:t> 감정</a:t>
            </a:r>
            <a:r>
              <a:rPr lang="en-US" altLang="ko-KR" dirty="0"/>
              <a:t>, </a:t>
            </a:r>
            <a:r>
              <a:rPr lang="ko-KR" altLang="en-US" dirty="0"/>
              <a:t>멸종</a:t>
            </a:r>
            <a:r>
              <a:rPr lang="en-US" altLang="ko-KR" dirty="0"/>
              <a:t>, </a:t>
            </a:r>
            <a:r>
              <a:rPr lang="ko-KR" altLang="en-US" dirty="0"/>
              <a:t>소름</a:t>
            </a:r>
            <a:r>
              <a:rPr lang="en-US" altLang="ko-KR" dirty="0"/>
              <a:t>, </a:t>
            </a:r>
            <a:r>
              <a:rPr lang="ko-KR" altLang="en-US" dirty="0"/>
              <a:t>실제</a:t>
            </a:r>
            <a:r>
              <a:rPr lang="en-US" altLang="ko-KR" dirty="0"/>
              <a:t>, </a:t>
            </a:r>
            <a:r>
              <a:rPr lang="ko-KR" altLang="en-US" dirty="0"/>
              <a:t>가능이라는 단어들이 등장하는 것으로 보아 인간 멸종이 실제로 </a:t>
            </a:r>
            <a:r>
              <a:rPr lang="ko-KR" altLang="en-US" dirty="0" err="1"/>
              <a:t>가능성있는</a:t>
            </a:r>
            <a:r>
              <a:rPr lang="ko-KR" altLang="en-US" dirty="0"/>
              <a:t> 일이라고 생각하며 이에 대해 느끼는 감정들과 가능성에 대해서 이야기하고 있다고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76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토픽</a:t>
            </a:r>
            <a:r>
              <a:rPr lang="en-US" altLang="ko-KR" dirty="0"/>
              <a:t>5</a:t>
            </a:r>
            <a:r>
              <a:rPr lang="ko-KR" altLang="en-US" dirty="0"/>
              <a:t>의 경우 리뷰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우주</a:t>
            </a:r>
            <a:r>
              <a:rPr lang="en-US" altLang="ko-KR" dirty="0"/>
              <a:t>, </a:t>
            </a:r>
            <a:r>
              <a:rPr lang="ko-KR" altLang="en-US" dirty="0"/>
              <a:t>상상 같은 키워드를 보아 인공지능과 관련된 영화에 관한 리뷰와</a:t>
            </a:r>
            <a:r>
              <a:rPr lang="en-US" altLang="ko-KR" dirty="0"/>
              <a:t>, </a:t>
            </a:r>
            <a:r>
              <a:rPr lang="ko-KR" altLang="en-US" dirty="0"/>
              <a:t>상상을 </a:t>
            </a:r>
            <a:r>
              <a:rPr lang="ko-KR" altLang="en-US" dirty="0" err="1"/>
              <a:t>나태낸</a:t>
            </a:r>
            <a:r>
              <a:rPr lang="ko-KR" altLang="en-US" dirty="0"/>
              <a:t>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23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토픽 </a:t>
            </a:r>
            <a:r>
              <a:rPr lang="en-US" altLang="ko-KR" dirty="0"/>
              <a:t>8</a:t>
            </a:r>
            <a:r>
              <a:rPr lang="ko-KR" altLang="en-US" dirty="0"/>
              <a:t>은 영상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추천과 같은 단어를 보아 이 영상을 </a:t>
            </a:r>
            <a:r>
              <a:rPr lang="ko-KR" altLang="en-US" dirty="0" err="1"/>
              <a:t>보게된</a:t>
            </a:r>
            <a:r>
              <a:rPr lang="ko-KR" altLang="en-US" dirty="0"/>
              <a:t> 경로가 알고리즘의 추천을 받거나 의식의 흐름에 따라 영상을 시청했다고 유추해볼 수 있습니다</a:t>
            </a:r>
            <a:r>
              <a:rPr lang="en-US" altLang="ko-KR" dirty="0"/>
              <a:t>. </a:t>
            </a:r>
            <a:r>
              <a:rPr lang="ko-KR" altLang="en-US" dirty="0"/>
              <a:t>따라서 유튜브 채널과 영상의 알고리즘에 대한 자신의 생각을 나타낸 단어들로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35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토픽 </a:t>
            </a:r>
            <a:r>
              <a:rPr lang="en-US" altLang="ko-KR" dirty="0"/>
              <a:t>10 9 7 2</a:t>
            </a:r>
            <a:r>
              <a:rPr lang="ko-KR" altLang="en-US" dirty="0"/>
              <a:t>는 한곳에 </a:t>
            </a:r>
            <a:r>
              <a:rPr lang="ko-KR" altLang="en-US" dirty="0" err="1"/>
              <a:t>몰려있어</a:t>
            </a:r>
            <a:r>
              <a:rPr lang="ko-KR" altLang="en-US" dirty="0"/>
              <a:t> 하나로 토픽을 </a:t>
            </a:r>
            <a:r>
              <a:rPr lang="ko-KR" altLang="en-US" dirty="0" err="1"/>
              <a:t>묶어보았씁니다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32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주로 등장하는 키워드에는 로봇</a:t>
            </a:r>
            <a:r>
              <a:rPr lang="en-US" altLang="ko-KR" dirty="0"/>
              <a:t>, </a:t>
            </a:r>
            <a:r>
              <a:rPr lang="ko-KR" altLang="en-US" dirty="0"/>
              <a:t>발달</a:t>
            </a:r>
            <a:r>
              <a:rPr lang="en-US" altLang="ko-KR" dirty="0"/>
              <a:t>, 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 err="1"/>
              <a:t>딥러닝을</a:t>
            </a:r>
            <a:r>
              <a:rPr lang="ko-KR" altLang="en-US" dirty="0"/>
              <a:t> 뜻하는 러닝</a:t>
            </a:r>
            <a:r>
              <a:rPr lang="en-US" altLang="ko-KR" dirty="0"/>
              <a:t>, </a:t>
            </a:r>
            <a:r>
              <a:rPr lang="ko-KR" altLang="en-US" dirty="0"/>
              <a:t>알파</a:t>
            </a:r>
            <a:r>
              <a:rPr lang="en-US" altLang="ko-KR" dirty="0"/>
              <a:t>, </a:t>
            </a:r>
            <a:r>
              <a:rPr lang="ko-KR" altLang="en-US" dirty="0" err="1"/>
              <a:t>기계등이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이들을 종합해 보면 기술적인 면에서 인공지능의 발전에 대해 접근한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408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워드투벡터를</a:t>
            </a:r>
            <a:r>
              <a:rPr lang="ko-KR" altLang="en-US" dirty="0"/>
              <a:t> 이용해 유사한 단어와 동시 발생률이 높은 단어를 </a:t>
            </a:r>
            <a:r>
              <a:rPr lang="en-US" altLang="ko-KR" dirty="0"/>
              <a:t>5</a:t>
            </a:r>
            <a:r>
              <a:rPr lang="ko-KR" altLang="en-US" dirty="0"/>
              <a:t>가지만 추출해보았습니다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8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나아가서 </a:t>
            </a:r>
            <a:r>
              <a:rPr lang="ko-KR" altLang="en-US" dirty="0" err="1"/>
              <a:t>워드임베딩</a:t>
            </a:r>
            <a:r>
              <a:rPr lang="ko-KR" altLang="en-US" dirty="0"/>
              <a:t> 기법인 </a:t>
            </a:r>
            <a:r>
              <a:rPr lang="ko-KR" altLang="en-US" dirty="0" err="1"/>
              <a:t>워드투벡터를</a:t>
            </a:r>
            <a:r>
              <a:rPr lang="ko-KR" altLang="en-US" dirty="0"/>
              <a:t> 활용하여 단어의 </a:t>
            </a:r>
            <a:r>
              <a:rPr lang="ko-KR" altLang="en-US" dirty="0" err="1"/>
              <a:t>벡터값과</a:t>
            </a:r>
            <a:r>
              <a:rPr lang="ko-KR" altLang="en-US" dirty="0"/>
              <a:t> 유사 단어들의 벡터를 생성하였습니다</a:t>
            </a:r>
            <a:r>
              <a:rPr lang="en-US" altLang="ko-KR" dirty="0"/>
              <a:t>. </a:t>
            </a:r>
            <a:r>
              <a:rPr lang="ko-KR" altLang="en-US" dirty="0"/>
              <a:t>그 결과 내년</a:t>
            </a:r>
            <a:r>
              <a:rPr lang="en-US" altLang="ko-KR" dirty="0"/>
              <a:t>, </a:t>
            </a:r>
            <a:r>
              <a:rPr lang="ko-KR" altLang="en-US" dirty="0"/>
              <a:t>내후년</a:t>
            </a:r>
            <a:r>
              <a:rPr lang="en-US" altLang="ko-KR" dirty="0"/>
              <a:t>, </a:t>
            </a:r>
            <a:r>
              <a:rPr lang="ko-KR" altLang="en-US" dirty="0"/>
              <a:t>수십년 뒤 혹은 수년 전 등 과거 혹은 미래에 대한 시간적인 단어를 뜻하는 년을 중심으로 인공지능에 대한 생각들이 약간은 부정적인 단어들로 </a:t>
            </a:r>
            <a:r>
              <a:rPr lang="ko-KR" altLang="en-US" dirty="0" err="1"/>
              <a:t>나타나있고</a:t>
            </a:r>
            <a:r>
              <a:rPr lang="en-US" altLang="ko-KR" dirty="0"/>
              <a:t>, </a:t>
            </a:r>
            <a:r>
              <a:rPr lang="ko-KR" altLang="en-US" dirty="0"/>
              <a:t>또 인간을 중심으로 인류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기술</a:t>
            </a:r>
            <a:r>
              <a:rPr lang="en-US" altLang="ko-KR" dirty="0"/>
              <a:t>, </a:t>
            </a:r>
            <a:r>
              <a:rPr lang="ko-KR" altLang="en-US" dirty="0"/>
              <a:t>발전</a:t>
            </a:r>
            <a:r>
              <a:rPr lang="en-US" altLang="ko-KR" dirty="0"/>
              <a:t>, </a:t>
            </a:r>
            <a:r>
              <a:rPr lang="ko-KR" altLang="en-US" dirty="0"/>
              <a:t>미래 등 인류와 기술의 미래에 관한 단어들이 함께 나타난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20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75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웹크롤링으로</a:t>
            </a:r>
            <a:r>
              <a:rPr lang="ko-KR" altLang="en-US" dirty="0"/>
              <a:t> 유튜브 댓글을 추출하고 전처리를 진행했습니다</a:t>
            </a:r>
            <a:r>
              <a:rPr lang="en-US" altLang="ko-KR" dirty="0"/>
              <a:t>. </a:t>
            </a:r>
            <a:r>
              <a:rPr lang="ko-KR" altLang="en-US" dirty="0"/>
              <a:t>그후 </a:t>
            </a:r>
            <a:r>
              <a:rPr lang="ko-KR" altLang="en-US" dirty="0" err="1"/>
              <a:t>워드투벡터</a:t>
            </a:r>
            <a:r>
              <a:rPr lang="en-US" altLang="ko-KR" dirty="0"/>
              <a:t>, </a:t>
            </a:r>
            <a:r>
              <a:rPr lang="ko-KR" altLang="en-US" dirty="0"/>
              <a:t>빈도분석</a:t>
            </a:r>
            <a:r>
              <a:rPr lang="en-US" altLang="ko-KR" dirty="0"/>
              <a:t>, </a:t>
            </a:r>
            <a:r>
              <a:rPr lang="ko-KR" altLang="en-US" dirty="0"/>
              <a:t>토픽모델링</a:t>
            </a:r>
            <a:r>
              <a:rPr lang="en-US" altLang="ko-KR" dirty="0"/>
              <a:t>, </a:t>
            </a:r>
            <a:r>
              <a:rPr lang="ko-KR" altLang="en-US" dirty="0" err="1"/>
              <a:t>네트워크분ㄴ석</a:t>
            </a:r>
            <a:r>
              <a:rPr lang="en-US" altLang="ko-KR" dirty="0"/>
              <a:t>, </a:t>
            </a:r>
            <a:r>
              <a:rPr lang="ko-KR" altLang="en-US" dirty="0" err="1"/>
              <a:t>워트투벡터를</a:t>
            </a:r>
            <a:r>
              <a:rPr lang="ko-KR" altLang="en-US" dirty="0"/>
              <a:t> 이용하여 분석하였습니다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0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웹크롤링입니다</a:t>
            </a:r>
            <a:r>
              <a:rPr lang="en-US" altLang="ko-KR" dirty="0"/>
              <a:t>. </a:t>
            </a:r>
            <a:r>
              <a:rPr lang="ko-KR" altLang="en-US" dirty="0"/>
              <a:t>유튜브에서 인공지능의 발전</a:t>
            </a:r>
            <a:r>
              <a:rPr lang="en-US" altLang="ko-KR" dirty="0"/>
              <a:t>, </a:t>
            </a:r>
            <a:r>
              <a:rPr lang="ko-KR" altLang="en-US" dirty="0"/>
              <a:t>혹은 미래와 관련된 영상 중 조회수가 높고</a:t>
            </a:r>
            <a:r>
              <a:rPr lang="en-US" altLang="ko-KR" dirty="0"/>
              <a:t>, </a:t>
            </a:r>
            <a:r>
              <a:rPr lang="ko-KR" altLang="en-US" dirty="0"/>
              <a:t>관련이 높다고 생각되는 영상들만 뽑아보았습니다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6</a:t>
            </a:r>
            <a:r>
              <a:rPr lang="ko-KR" altLang="en-US" dirty="0"/>
              <a:t>개의 영상에서 </a:t>
            </a:r>
            <a:r>
              <a:rPr lang="en-US" altLang="ko-KR" dirty="0"/>
              <a:t>4936</a:t>
            </a:r>
            <a:r>
              <a:rPr lang="ko-KR" altLang="en-US" dirty="0"/>
              <a:t>개의 댓글을 추출하였습니다</a:t>
            </a:r>
            <a:r>
              <a:rPr lang="en-US" altLang="ko-KR" dirty="0"/>
              <a:t>. </a:t>
            </a:r>
            <a:r>
              <a:rPr lang="ko-KR" altLang="en-US" dirty="0"/>
              <a:t>전처리는 한글과</a:t>
            </a:r>
            <a:r>
              <a:rPr lang="en-US" altLang="ko-KR" dirty="0"/>
              <a:t>, </a:t>
            </a:r>
            <a:r>
              <a:rPr lang="ko-KR" altLang="en-US" dirty="0"/>
              <a:t>띄어쓰기를 제외한 모든 문자를 제거하였습니다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06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워드클라우드를</a:t>
            </a:r>
            <a:r>
              <a:rPr lang="ko-KR" altLang="en-US" dirty="0"/>
              <a:t> 통해 </a:t>
            </a:r>
            <a:r>
              <a:rPr lang="ko-KR" altLang="en-US" dirty="0" err="1"/>
              <a:t>시각화해보았는데요</a:t>
            </a:r>
            <a:r>
              <a:rPr lang="en-US" altLang="ko-KR" dirty="0"/>
              <a:t>, </a:t>
            </a:r>
            <a:r>
              <a:rPr lang="ko-KR" altLang="en-US" dirty="0"/>
              <a:t>인간</a:t>
            </a:r>
            <a:r>
              <a:rPr lang="en-US" altLang="ko-KR" dirty="0"/>
              <a:t>, </a:t>
            </a: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인류</a:t>
            </a:r>
            <a:r>
              <a:rPr lang="en-US" altLang="ko-KR" dirty="0"/>
              <a:t>, </a:t>
            </a:r>
            <a:r>
              <a:rPr lang="ko-KR" altLang="en-US" dirty="0"/>
              <a:t>발전</a:t>
            </a:r>
            <a:r>
              <a:rPr lang="en-US" altLang="ko-KR" dirty="0"/>
              <a:t>, </a:t>
            </a:r>
            <a:r>
              <a:rPr lang="ko-KR" altLang="en-US" dirty="0"/>
              <a:t>지능 등의 단어가 많이 보였고 인간을 넘어서 인류</a:t>
            </a:r>
            <a:r>
              <a:rPr lang="en-US" altLang="ko-KR" dirty="0"/>
              <a:t>, </a:t>
            </a:r>
            <a:r>
              <a:rPr lang="ko-KR" altLang="en-US" dirty="0"/>
              <a:t>인공지능의 발전에 대한 키워드가</a:t>
            </a:r>
            <a:r>
              <a:rPr lang="en-US" altLang="ko-KR" dirty="0"/>
              <a:t> </a:t>
            </a:r>
            <a:r>
              <a:rPr lang="ko-KR" altLang="en-US" dirty="0"/>
              <a:t>많이 나타난 것으로 보였습니다</a:t>
            </a:r>
            <a:r>
              <a:rPr lang="en-US" altLang="ko-KR" dirty="0"/>
              <a:t>. </a:t>
            </a:r>
            <a:r>
              <a:rPr lang="ko-KR" altLang="en-US" dirty="0"/>
              <a:t>종종 특이점</a:t>
            </a:r>
            <a:r>
              <a:rPr lang="en-US" altLang="ko-KR" dirty="0"/>
              <a:t>, </a:t>
            </a:r>
            <a:r>
              <a:rPr lang="ko-KR" altLang="en-US" dirty="0"/>
              <a:t>지배</a:t>
            </a:r>
            <a:r>
              <a:rPr lang="en-US" altLang="ko-KR" dirty="0"/>
              <a:t>, </a:t>
            </a:r>
            <a:r>
              <a:rPr lang="ko-KR" altLang="en-US" dirty="0"/>
              <a:t>진화</a:t>
            </a:r>
            <a:r>
              <a:rPr lang="en-US" altLang="ko-KR" dirty="0"/>
              <a:t>, </a:t>
            </a:r>
            <a:r>
              <a:rPr lang="ko-KR" altLang="en-US" dirty="0"/>
              <a:t>발전</a:t>
            </a:r>
            <a:r>
              <a:rPr lang="en-US" altLang="ko-KR" dirty="0"/>
              <a:t>, </a:t>
            </a:r>
            <a:r>
              <a:rPr lang="ko-KR" altLang="en-US" dirty="0" err="1"/>
              <a:t>멸종등의</a:t>
            </a:r>
            <a:r>
              <a:rPr lang="ko-KR" altLang="en-US" dirty="0"/>
              <a:t> 단어도 보이는데 이는 인공지능에 발전에 대해 부정적인 시선을 나타낸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8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토픽모델링을 진행했는데요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사전을 불러와 </a:t>
            </a:r>
            <a:r>
              <a:rPr lang="ko-KR" altLang="en-US" dirty="0" err="1"/>
              <a:t>불용어</a:t>
            </a:r>
            <a:r>
              <a:rPr lang="ko-KR" altLang="en-US" dirty="0"/>
              <a:t> 처리를 진행해주었고</a:t>
            </a:r>
            <a:r>
              <a:rPr lang="en-US" altLang="ko-KR" dirty="0"/>
              <a:t>, </a:t>
            </a:r>
            <a:r>
              <a:rPr lang="ko-KR" altLang="en-US" dirty="0"/>
              <a:t>워드카운트를 통해 워드의 빈도를 출력했습니다</a:t>
            </a:r>
            <a:r>
              <a:rPr lang="en-US" altLang="ko-KR" dirty="0"/>
              <a:t>. </a:t>
            </a:r>
            <a:r>
              <a:rPr lang="ko-KR" altLang="en-US" dirty="0"/>
              <a:t>옆의 사진을 보면 상위 </a:t>
            </a:r>
            <a:r>
              <a:rPr lang="en-US" altLang="ko-KR" dirty="0"/>
              <a:t>20</a:t>
            </a:r>
            <a:r>
              <a:rPr lang="ko-KR" altLang="en-US" dirty="0"/>
              <a:t>개 단어의 빈도를 출력해 보았는데 인간과 로봇</a:t>
            </a:r>
            <a:r>
              <a:rPr lang="en-US" altLang="ko-KR" dirty="0"/>
              <a:t>, </a:t>
            </a:r>
            <a:r>
              <a:rPr lang="ko-KR" altLang="en-US" dirty="0"/>
              <a:t>발전과 미래에 대한 단어가 주를 이루는 모습을 볼 수 있습니다</a:t>
            </a:r>
            <a:r>
              <a:rPr lang="en-US" altLang="ko-KR" dirty="0"/>
              <a:t>. </a:t>
            </a:r>
            <a:r>
              <a:rPr lang="ko-KR" altLang="en-US" dirty="0"/>
              <a:t>이를 기반으로 빈도분석을 통해 토픽 모델링에 사용할 용어의 빈도를 생성해 주었고</a:t>
            </a:r>
            <a:r>
              <a:rPr lang="en-US" altLang="ko-KR" dirty="0"/>
              <a:t>,</a:t>
            </a:r>
            <a:r>
              <a:rPr lang="ko-KR" altLang="en-US" dirty="0"/>
              <a:t> 토픽모델링을 위한 말뭉치를 생성하였습니다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도출한 것으로 </a:t>
            </a:r>
            <a:r>
              <a:rPr lang="en-US" altLang="ko-KR" dirty="0"/>
              <a:t>LDA </a:t>
            </a:r>
            <a:r>
              <a:rPr lang="ko-KR" altLang="en-US" dirty="0"/>
              <a:t>시각화를 진행하였습니다</a:t>
            </a:r>
            <a:r>
              <a:rPr lang="en-US" altLang="ko-KR" dirty="0"/>
              <a:t>. 10</a:t>
            </a:r>
            <a:r>
              <a:rPr lang="ko-KR" altLang="en-US" dirty="0"/>
              <a:t>개의 주요 단어로 총 </a:t>
            </a:r>
            <a:r>
              <a:rPr lang="en-US" altLang="ko-KR" dirty="0"/>
              <a:t>10</a:t>
            </a:r>
            <a:r>
              <a:rPr lang="ko-KR" altLang="en-US" dirty="0"/>
              <a:t>개의 토픽을 생성하여 모델링을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11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토픽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6</a:t>
            </a:r>
            <a:r>
              <a:rPr lang="ko-KR" altLang="en-US" dirty="0"/>
              <a:t>은 서로 유사한 위치에 있었는데요</a:t>
            </a:r>
            <a:r>
              <a:rPr lang="en-US" altLang="ko-KR" dirty="0"/>
              <a:t>, </a:t>
            </a:r>
            <a:r>
              <a:rPr lang="ko-KR" altLang="en-US" dirty="0"/>
              <a:t>함께 묶어서 토픽을 정해보았습니다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919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토픽</a:t>
            </a:r>
            <a:r>
              <a:rPr lang="en-US" altLang="ko-KR" dirty="0"/>
              <a:t>1</a:t>
            </a:r>
            <a:r>
              <a:rPr lang="ko-KR" altLang="en-US" dirty="0"/>
              <a:t>의 경우 시간</a:t>
            </a:r>
            <a:r>
              <a:rPr lang="en-US" altLang="ko-KR" dirty="0"/>
              <a:t>, </a:t>
            </a:r>
            <a:r>
              <a:rPr lang="ko-KR" altLang="en-US" dirty="0"/>
              <a:t>전쟁</a:t>
            </a:r>
            <a:r>
              <a:rPr lang="en-US" altLang="ko-KR" dirty="0"/>
              <a:t>, </a:t>
            </a:r>
            <a:r>
              <a:rPr lang="ko-KR" altLang="en-US" dirty="0"/>
              <a:t>현실 등 시간이 지났을 때 발생할 현실적인 사건들에 대한 토픽이 많았고</a:t>
            </a:r>
            <a:r>
              <a:rPr lang="en-US" altLang="ko-KR" dirty="0"/>
              <a:t>, </a:t>
            </a:r>
            <a:r>
              <a:rPr lang="ko-KR" altLang="en-US" dirty="0"/>
              <a:t>토픽 </a:t>
            </a:r>
            <a:r>
              <a:rPr lang="en-US" altLang="ko-KR" dirty="0"/>
              <a:t>6</a:t>
            </a:r>
            <a:r>
              <a:rPr lang="ko-KR" altLang="en-US" dirty="0"/>
              <a:t>은 인류</a:t>
            </a:r>
            <a:r>
              <a:rPr lang="en-US" altLang="ko-KR" dirty="0"/>
              <a:t>, </a:t>
            </a:r>
            <a:r>
              <a:rPr lang="ko-KR" altLang="en-US" dirty="0"/>
              <a:t>미래</a:t>
            </a:r>
            <a:r>
              <a:rPr lang="en-US" altLang="ko-KR" dirty="0"/>
              <a:t>, </a:t>
            </a:r>
            <a:r>
              <a:rPr lang="ko-KR" altLang="en-US" dirty="0"/>
              <a:t>지구</a:t>
            </a:r>
            <a:r>
              <a:rPr lang="en-US" altLang="ko-KR" dirty="0"/>
              <a:t>, </a:t>
            </a:r>
            <a:r>
              <a:rPr lang="ko-KR" altLang="en-US" dirty="0"/>
              <a:t>멸망</a:t>
            </a:r>
            <a:r>
              <a:rPr lang="en-US" altLang="ko-KR" dirty="0"/>
              <a:t>, </a:t>
            </a:r>
            <a:r>
              <a:rPr lang="ko-KR" altLang="en-US" dirty="0"/>
              <a:t>일자리</a:t>
            </a:r>
            <a:r>
              <a:rPr lang="en-US" altLang="ko-KR" dirty="0"/>
              <a:t> </a:t>
            </a:r>
            <a:r>
              <a:rPr lang="ko-KR" altLang="en-US" dirty="0"/>
              <a:t>등 미래의 인류와 지구에 대한 걱정에 대한 토픽이 많았습니다</a:t>
            </a:r>
            <a:r>
              <a:rPr lang="en-US" altLang="ko-KR" dirty="0"/>
              <a:t>. </a:t>
            </a:r>
            <a:r>
              <a:rPr lang="ko-KR" altLang="en-US" dirty="0"/>
              <a:t>따라서 지구와 인류의 미래에 대한 걱정과 염려라고 토픽을 정해보았습니다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12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토픽</a:t>
            </a:r>
            <a:r>
              <a:rPr lang="en-US" altLang="ko-KR" dirty="0"/>
              <a:t>3</a:t>
            </a:r>
            <a:r>
              <a:rPr lang="ko-KR" altLang="en-US" dirty="0" err="1"/>
              <a:t>의경우</a:t>
            </a:r>
            <a:r>
              <a:rPr lang="ko-KR" altLang="en-US" dirty="0"/>
              <a:t> 인공</a:t>
            </a:r>
            <a:r>
              <a:rPr lang="en-US" altLang="ko-KR" dirty="0"/>
              <a:t>, </a:t>
            </a:r>
            <a:r>
              <a:rPr lang="ko-KR" altLang="en-US" dirty="0"/>
              <a:t>발전</a:t>
            </a:r>
            <a:r>
              <a:rPr lang="en-US" altLang="ko-KR" dirty="0"/>
              <a:t>, </a:t>
            </a:r>
            <a:r>
              <a:rPr lang="ko-KR" altLang="en-US" dirty="0"/>
              <a:t>지배</a:t>
            </a:r>
            <a:r>
              <a:rPr lang="en-US" altLang="ko-KR" dirty="0"/>
              <a:t>, </a:t>
            </a:r>
            <a:r>
              <a:rPr lang="ko-KR" altLang="en-US" dirty="0"/>
              <a:t>지능 때문 등의 단어가 많이 등장하여 인공지능이 발전함에 따라 인공지능의 지배에 대한 사람들의 두려움을 나타낸다고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583CE-9FEF-407F-B2CA-7AAE1E3A99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6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1.png"/><Relationship Id="rId11" Type="http://schemas.openxmlformats.org/officeDocument/2006/relationships/image" Target="../media/image74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10" Type="http://schemas.openxmlformats.org/officeDocument/2006/relationships/image" Target="../media/image7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72.pn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6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1.png"/><Relationship Id="rId11" Type="http://schemas.openxmlformats.org/officeDocument/2006/relationships/image" Target="../media/image78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10" Type="http://schemas.openxmlformats.org/officeDocument/2006/relationships/image" Target="../media/image7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76.pn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6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11" Type="http://schemas.openxmlformats.org/officeDocument/2006/relationships/image" Target="../media/image82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80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8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1.png"/><Relationship Id="rId11" Type="http://schemas.openxmlformats.org/officeDocument/2006/relationships/image" Target="../media/image86.png"/><Relationship Id="rId5" Type="http://schemas.openxmlformats.org/officeDocument/2006/relationships/image" Target="../media/image14.png"/><Relationship Id="rId10" Type="http://schemas.openxmlformats.org/officeDocument/2006/relationships/image" Target="../media/image85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84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63.png"/><Relationship Id="rId2" Type="http://schemas.openxmlformats.org/officeDocument/2006/relationships/audio" Target="../media/media14.m4a"/><Relationship Id="rId16" Type="http://schemas.openxmlformats.org/officeDocument/2006/relationships/image" Target="../media/image13.png"/><Relationship Id="rId1" Type="http://schemas.microsoft.com/office/2007/relationships/media" Target="../media/media14.m4a"/><Relationship Id="rId6" Type="http://schemas.openxmlformats.org/officeDocument/2006/relationships/image" Target="../media/image31.png"/><Relationship Id="rId11" Type="http://schemas.openxmlformats.org/officeDocument/2006/relationships/image" Target="../media/image90.png"/><Relationship Id="rId5" Type="http://schemas.openxmlformats.org/officeDocument/2006/relationships/image" Target="../media/image14.png"/><Relationship Id="rId15" Type="http://schemas.openxmlformats.org/officeDocument/2006/relationships/image" Target="../media/image67.png"/><Relationship Id="rId10" Type="http://schemas.openxmlformats.org/officeDocument/2006/relationships/image" Target="../media/image89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4.png"/><Relationship Id="rId1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openxmlformats.org/officeDocument/2006/relationships/image" Target="../media/image9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1.png"/><Relationship Id="rId11" Type="http://schemas.openxmlformats.org/officeDocument/2006/relationships/image" Target="../media/image95.png"/><Relationship Id="rId5" Type="http://schemas.openxmlformats.org/officeDocument/2006/relationships/image" Target="../media/image14.png"/><Relationship Id="rId10" Type="http://schemas.openxmlformats.org/officeDocument/2006/relationships/image" Target="../media/image9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0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openxmlformats.org/officeDocument/2006/relationships/image" Target="../media/image100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1.png"/><Relationship Id="rId11" Type="http://schemas.openxmlformats.org/officeDocument/2006/relationships/image" Target="../media/image99.png"/><Relationship Id="rId5" Type="http://schemas.openxmlformats.org/officeDocument/2006/relationships/image" Target="../media/image14.png"/><Relationship Id="rId10" Type="http://schemas.openxmlformats.org/officeDocument/2006/relationships/image" Target="../media/image98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97.pn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4.png"/><Relationship Id="rId12" Type="http://schemas.openxmlformats.org/officeDocument/2006/relationships/image" Target="../media/image1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audio" Target="../media/media2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microsoft.com/office/2007/relationships/media" Target="../media/media2.m4a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13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audio" Target="../media/media3.m4a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microsoft.com/office/2007/relationships/media" Target="../media/media3.m4a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14.png"/><Relationship Id="rId10" Type="http://schemas.openxmlformats.org/officeDocument/2006/relationships/image" Target="../media/image4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5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1.png"/><Relationship Id="rId11" Type="http://schemas.openxmlformats.org/officeDocument/2006/relationships/image" Target="../media/image52.png"/><Relationship Id="rId5" Type="http://schemas.openxmlformats.org/officeDocument/2006/relationships/image" Target="../media/image14.png"/><Relationship Id="rId10" Type="http://schemas.openxmlformats.org/officeDocument/2006/relationships/image" Target="../media/image5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1.png"/><Relationship Id="rId11" Type="http://schemas.openxmlformats.org/officeDocument/2006/relationships/image" Target="../media/image57.png"/><Relationship Id="rId5" Type="http://schemas.openxmlformats.org/officeDocument/2006/relationships/image" Target="../media/image14.png"/><Relationship Id="rId10" Type="http://schemas.openxmlformats.org/officeDocument/2006/relationships/image" Target="../media/image5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1.png"/><Relationship Id="rId11" Type="http://schemas.openxmlformats.org/officeDocument/2006/relationships/image" Target="../media/image60.png"/><Relationship Id="rId5" Type="http://schemas.openxmlformats.org/officeDocument/2006/relationships/image" Target="../media/image14.png"/><Relationship Id="rId10" Type="http://schemas.openxmlformats.org/officeDocument/2006/relationships/image" Target="../media/image5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63.png"/><Relationship Id="rId17" Type="http://schemas.openxmlformats.org/officeDocument/2006/relationships/image" Target="../media/image13.png"/><Relationship Id="rId2" Type="http://schemas.openxmlformats.org/officeDocument/2006/relationships/audio" Target="../media/media8.m4a"/><Relationship Id="rId16" Type="http://schemas.openxmlformats.org/officeDocument/2006/relationships/image" Target="../media/image67.png"/><Relationship Id="rId1" Type="http://schemas.microsoft.com/office/2007/relationships/media" Target="../media/media8.m4a"/><Relationship Id="rId6" Type="http://schemas.openxmlformats.org/officeDocument/2006/relationships/image" Target="../media/image31.png"/><Relationship Id="rId11" Type="http://schemas.openxmlformats.org/officeDocument/2006/relationships/image" Target="../media/image62.png"/><Relationship Id="rId5" Type="http://schemas.openxmlformats.org/officeDocument/2006/relationships/image" Target="../media/image14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8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6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1.png"/><Relationship Id="rId11" Type="http://schemas.openxmlformats.org/officeDocument/2006/relationships/image" Target="../media/image70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68.pn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12472" y="-1624625"/>
            <a:ext cx="4243991" cy="10807989"/>
            <a:chOff x="-2912472" y="-1624625"/>
            <a:chExt cx="4243991" cy="108079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12472" y="-1624625"/>
              <a:ext cx="4243991" cy="108079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2196" y="7145269"/>
            <a:ext cx="20819048" cy="3238095"/>
            <a:chOff x="-1772196" y="7145269"/>
            <a:chExt cx="20819048" cy="3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72196" y="7145269"/>
              <a:ext cx="20819048" cy="32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68125" y="7459185"/>
            <a:ext cx="1626158" cy="6060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18683" y="2394864"/>
            <a:ext cx="10087860" cy="26814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6357" y="6806252"/>
            <a:ext cx="4407010" cy="11360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4907" y="1831516"/>
            <a:ext cx="3003021" cy="7433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2562" y="1938937"/>
            <a:ext cx="409524" cy="380952"/>
            <a:chOff x="2472562" y="1938937"/>
            <a:chExt cx="409524" cy="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72562" y="1938937"/>
              <a:ext cx="409524" cy="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3991" y="6336209"/>
            <a:ext cx="2902638" cy="2009524"/>
            <a:chOff x="2443991" y="6336209"/>
            <a:chExt cx="2902638" cy="20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43991" y="6336209"/>
              <a:ext cx="2323810" cy="2009524"/>
              <a:chOff x="2443991" y="6336209"/>
              <a:chExt cx="2323810" cy="20095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43991" y="6336209"/>
                <a:ext cx="2323810" cy="20095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060915" y="7211935"/>
              <a:ext cx="1285714" cy="1104762"/>
              <a:chOff x="4060915" y="7211935"/>
              <a:chExt cx="1285714" cy="110476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060915" y="7211935"/>
                <a:ext cx="1285714" cy="110476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36142" y="8764316"/>
            <a:ext cx="971429" cy="838095"/>
            <a:chOff x="5636142" y="8764316"/>
            <a:chExt cx="971429" cy="838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6142" y="8764316"/>
              <a:ext cx="971429" cy="8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35686" y="8955608"/>
            <a:ext cx="885714" cy="771429"/>
            <a:chOff x="9035686" y="8955608"/>
            <a:chExt cx="885714" cy="7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35686" y="8955608"/>
              <a:ext cx="885714" cy="7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42578" y="7836560"/>
            <a:ext cx="1857143" cy="1609524"/>
            <a:chOff x="10142578" y="7836560"/>
            <a:chExt cx="1857143" cy="1609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42578" y="7836560"/>
              <a:ext cx="1857143" cy="1609524"/>
            </a:xfrm>
            <a:prstGeom prst="rect">
              <a:avLst/>
            </a:prstGeom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A9AC3BA-B6A9-E88E-3782-57A327A1C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0"/>
    </mc:Choice>
    <mc:Fallback>
      <p:transition spd="slow" advTm="19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3154754" cy="942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00563" y="954638"/>
            <a:ext cx="8985151" cy="9089387"/>
            <a:chOff x="9300563" y="954638"/>
            <a:chExt cx="8985151" cy="90893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0563" y="954638"/>
              <a:ext cx="8985151" cy="908938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898" y="2183794"/>
            <a:ext cx="6024555" cy="13688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20190" y="3949144"/>
            <a:ext cx="1201824" cy="1165445"/>
            <a:chOff x="4020190" y="3949144"/>
            <a:chExt cx="1201824" cy="11654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020190" y="3949144"/>
              <a:ext cx="1201824" cy="11654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7479" y="5468755"/>
            <a:ext cx="8533114" cy="27725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2219" y="5127655"/>
            <a:ext cx="1622013" cy="75840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D2AD7B1-3CF1-5A13-8446-11B5057E3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35"/>
    </mc:Choice>
    <mc:Fallback>
      <p:transition spd="slow" advTm="21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3142935" cy="9431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01511" y="1577205"/>
            <a:ext cx="8357230" cy="8262261"/>
            <a:chOff x="9601511" y="1577205"/>
            <a:chExt cx="8357230" cy="82622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1511" y="1577205"/>
              <a:ext cx="8357230" cy="82622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897" y="2183792"/>
            <a:ext cx="6036240" cy="15909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20190" y="3949144"/>
            <a:ext cx="1201824" cy="1165445"/>
            <a:chOff x="4020190" y="3949144"/>
            <a:chExt cx="1201824" cy="11654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020190" y="3949144"/>
              <a:ext cx="1201824" cy="11654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7479" y="5468755"/>
            <a:ext cx="7365369" cy="21767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2219" y="5127655"/>
            <a:ext cx="1622013" cy="75840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FCF7EF2-BB79-5029-59EE-52D2E2024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24"/>
    </mc:Choice>
    <mc:Fallback>
      <p:transition spd="slow" advTm="16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3153030" cy="942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88206" y="555537"/>
            <a:ext cx="8854827" cy="9174640"/>
            <a:chOff x="8388206" y="555537"/>
            <a:chExt cx="8854827" cy="91746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8206" y="555537"/>
              <a:ext cx="8854827" cy="91746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897" y="2204764"/>
            <a:ext cx="6588706" cy="15909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20190" y="3802913"/>
            <a:ext cx="1201824" cy="1165445"/>
            <a:chOff x="4020190" y="3802913"/>
            <a:chExt cx="1201824" cy="11654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4020190" y="3802913"/>
              <a:ext cx="1201824" cy="11654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7955" y="5468755"/>
            <a:ext cx="7768969" cy="21767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6091" y="5143701"/>
            <a:ext cx="1622013" cy="75840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7EBA54C-3245-BC00-8EC1-DD1C05D95E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30"/>
    </mc:Choice>
    <mc:Fallback>
      <p:transition spd="slow" advTm="2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6105545" cy="9431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6320" y="2078061"/>
            <a:ext cx="7909254" cy="7801889"/>
            <a:chOff x="826320" y="2078061"/>
            <a:chExt cx="7909254" cy="7801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320" y="2078061"/>
              <a:ext cx="7909254" cy="78018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07718" y="2099030"/>
            <a:ext cx="8500798" cy="7830159"/>
            <a:chOff x="4107718" y="2099030"/>
            <a:chExt cx="8500798" cy="78301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07718" y="2099030"/>
              <a:ext cx="8500798" cy="7830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58117" y="2186305"/>
            <a:ext cx="8150218" cy="7781430"/>
            <a:chOff x="8358117" y="2186305"/>
            <a:chExt cx="8150218" cy="77814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58117" y="2186305"/>
              <a:ext cx="8150218" cy="7781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83619" y="2078061"/>
            <a:ext cx="7920519" cy="7794797"/>
            <a:chOff x="11983619" y="2078061"/>
            <a:chExt cx="7920519" cy="77947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3619" y="2078061"/>
              <a:ext cx="7920519" cy="7794797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A970BD0-CF2C-7B86-55E8-2D5080C73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2"/>
    </mc:Choice>
    <mc:Fallback>
      <p:transition spd="slow" advTm="1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6105545" cy="9431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5987" y="2306348"/>
            <a:ext cx="8069183" cy="38960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41017" y="2918896"/>
            <a:ext cx="534282" cy="534282"/>
            <a:chOff x="5841017" y="2918896"/>
            <a:chExt cx="534282" cy="5342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1017" y="2918896"/>
              <a:ext cx="534282" cy="5342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03892" y="3491273"/>
            <a:ext cx="1201824" cy="1165445"/>
            <a:chOff x="9303892" y="3491273"/>
            <a:chExt cx="1201824" cy="11654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3892" y="3491273"/>
              <a:ext cx="1201824" cy="11654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79844" y="3267129"/>
            <a:ext cx="5066468" cy="13560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1089" y="7213702"/>
            <a:ext cx="12137722" cy="14147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86310" y="6872593"/>
            <a:ext cx="1622013" cy="7584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33783" y="3983916"/>
            <a:ext cx="534282" cy="534282"/>
            <a:chOff x="5833783" y="3983916"/>
            <a:chExt cx="534282" cy="5342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3783" y="3983916"/>
              <a:ext cx="534282" cy="534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61987" y="4950861"/>
            <a:ext cx="534282" cy="534282"/>
            <a:chOff x="5861987" y="4950861"/>
            <a:chExt cx="534282" cy="5342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1987" y="4950861"/>
              <a:ext cx="534282" cy="534282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62479B2-875C-7295-B8EA-5FB12ADAB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5"/>
    </mc:Choice>
    <mc:Fallback>
      <p:transition spd="slow" advTm="21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46371" y="-1616706"/>
            <a:ext cx="18685714" cy="12227868"/>
            <a:chOff x="-1146371" y="-161670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146371" y="-1616706"/>
              <a:ext cx="18685714" cy="3038095"/>
              <a:chOff x="-1146371" y="-161670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46371" y="-161670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68909" y="7782021"/>
              <a:ext cx="4086526" cy="2829141"/>
              <a:chOff x="-468909" y="778202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468909" y="7782021"/>
                <a:ext cx="3271613" cy="2829141"/>
                <a:chOff x="-468909" y="778202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468909" y="778202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807503" y="9014927"/>
                <a:ext cx="1810114" cy="1555357"/>
                <a:chOff x="1807503" y="901492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807503" y="901492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8533516" cy="8194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4211" y="2065592"/>
            <a:ext cx="15703793" cy="7382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76872" y="3246090"/>
            <a:ext cx="10859352" cy="3016487"/>
            <a:chOff x="4676872" y="3246090"/>
            <a:chExt cx="10859352" cy="30164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6872" y="3246090"/>
              <a:ext cx="10859352" cy="30164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06593" y="6262577"/>
            <a:ext cx="10629630" cy="2977874"/>
            <a:chOff x="4906593" y="6262577"/>
            <a:chExt cx="10629630" cy="29778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06593" y="6262577"/>
              <a:ext cx="10629630" cy="2977874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071EE29-3D1F-FD06-D8F0-9EC729832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0"/>
    </mc:Choice>
    <mc:Fallback>
      <p:transition spd="slow" advTm="1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46371" y="-1616706"/>
            <a:ext cx="18685714" cy="12227868"/>
            <a:chOff x="-1146371" y="-161670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146371" y="-1616706"/>
              <a:ext cx="18685714" cy="3038095"/>
              <a:chOff x="-1146371" y="-161670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46371" y="-161670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68909" y="7782021"/>
              <a:ext cx="4086526" cy="2829141"/>
              <a:chOff x="-468909" y="778202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468909" y="7782021"/>
                <a:ext cx="3271613" cy="2829141"/>
                <a:chOff x="-468909" y="778202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468909" y="778202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807503" y="9014927"/>
                <a:ext cx="1810114" cy="1555357"/>
                <a:chOff x="1807503" y="901492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807503" y="901492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3826021" cy="8194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3335" y="2065594"/>
            <a:ext cx="11092584" cy="11953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04220" y="3811102"/>
            <a:ext cx="8896460" cy="5962861"/>
            <a:chOff x="9104220" y="3811102"/>
            <a:chExt cx="8896460" cy="5962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4220" y="3811102"/>
              <a:ext cx="8896460" cy="59628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8126" y="3731104"/>
            <a:ext cx="7172059" cy="35272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43678" y="3912184"/>
            <a:ext cx="5499337" cy="64262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95CAC65-EC33-69BC-5839-C50AE13BD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10"/>
    </mc:Choice>
    <mc:Fallback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9192" y="1197812"/>
            <a:ext cx="15205507" cy="7922860"/>
            <a:chOff x="1469192" y="1197812"/>
            <a:chExt cx="15205507" cy="7922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192" y="1197812"/>
              <a:ext cx="15205507" cy="79228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1400" y="1325556"/>
            <a:ext cx="2760402" cy="8194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0678" y="7235502"/>
            <a:ext cx="3577203" cy="2476531"/>
            <a:chOff x="13360678" y="7235502"/>
            <a:chExt cx="3577203" cy="247653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360678" y="7235502"/>
              <a:ext cx="2863856" cy="2476531"/>
              <a:chOff x="13360678" y="7235502"/>
              <a:chExt cx="2863856" cy="247653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60678" y="7235502"/>
                <a:ext cx="2863856" cy="24765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53370" y="8314744"/>
              <a:ext cx="1584511" cy="1361505"/>
              <a:chOff x="15353370" y="8314744"/>
              <a:chExt cx="1584511" cy="13615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53370" y="8314744"/>
                <a:ext cx="1584511" cy="136150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551299" y="8292560"/>
            <a:ext cx="1400000" cy="1304762"/>
            <a:chOff x="11551299" y="8292560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51299" y="8292560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7449" y="1979563"/>
            <a:ext cx="14358489" cy="7134108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676BD43-847B-7D51-DDD7-C8FE1211E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73"/>
    </mc:Choice>
    <mc:Fallback>
      <p:transition spd="slow" advTm="117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3562" y="7542857"/>
            <a:ext cx="19564038" cy="3428571"/>
            <a:chOff x="-573562" y="7542857"/>
            <a:chExt cx="19564038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3562" y="7542857"/>
              <a:ext cx="19564038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8229" y="3451309"/>
            <a:ext cx="7995374" cy="2091549"/>
            <a:chOff x="5028229" y="3451309"/>
            <a:chExt cx="7995374" cy="20915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8229" y="3451309"/>
              <a:ext cx="7995374" cy="20915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4060" y="3656383"/>
            <a:ext cx="6953530" cy="152694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B7B340E-BEA0-ED6E-84C6-E0A693A51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6"/>
    </mc:Choice>
    <mc:Fallback>
      <p:transition spd="slow" advTm="6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0850" y="1483431"/>
            <a:ext cx="4145068" cy="8194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87038" y="2917123"/>
            <a:ext cx="3228817" cy="655724"/>
            <a:chOff x="3387038" y="2917123"/>
            <a:chExt cx="3228817" cy="6557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7038" y="2917123"/>
              <a:ext cx="3228817" cy="6557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1525" y="3005497"/>
            <a:ext cx="2832879" cy="5890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77514" y="3877609"/>
            <a:ext cx="2876597" cy="655724"/>
            <a:chOff x="3377514" y="3877609"/>
            <a:chExt cx="2876597" cy="6557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7514" y="3877609"/>
              <a:ext cx="2876597" cy="6557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4659" y="3953554"/>
            <a:ext cx="2640241" cy="5890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94729" y="7802991"/>
            <a:ext cx="3271613" cy="2829141"/>
            <a:chOff x="-594729" y="7802991"/>
            <a:chExt cx="3271613" cy="28291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94729" y="7802991"/>
              <a:ext cx="3271613" cy="28291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1684" y="9035897"/>
            <a:ext cx="1810114" cy="1555357"/>
            <a:chOff x="1681684" y="9035897"/>
            <a:chExt cx="1810114" cy="15553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1684" y="9035897"/>
              <a:ext cx="1810114" cy="15553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78647" y="5189116"/>
            <a:ext cx="4284920" cy="4621461"/>
            <a:chOff x="12878647" y="5189116"/>
            <a:chExt cx="4284920" cy="46214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78647" y="5189116"/>
              <a:ext cx="4284920" cy="46214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96562" y="4857143"/>
            <a:ext cx="1933647" cy="655724"/>
            <a:chOff x="3396562" y="4857143"/>
            <a:chExt cx="1933647" cy="6557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6562" y="4857143"/>
              <a:ext cx="1933647" cy="6557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31049" y="4945516"/>
            <a:ext cx="1651803" cy="5890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87038" y="5817629"/>
            <a:ext cx="3489979" cy="655724"/>
            <a:chOff x="3387038" y="5817629"/>
            <a:chExt cx="3489979" cy="6557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7038" y="5817629"/>
              <a:ext cx="3489979" cy="6557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38945" y="5893573"/>
            <a:ext cx="2962308" cy="5890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96562" y="6786979"/>
            <a:ext cx="2857549" cy="655724"/>
            <a:chOff x="3396562" y="6786979"/>
            <a:chExt cx="2857549" cy="6557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96562" y="6786979"/>
              <a:ext cx="2857549" cy="65572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31049" y="6875354"/>
            <a:ext cx="2539060" cy="5890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387038" y="7747465"/>
            <a:ext cx="2867073" cy="655724"/>
            <a:chOff x="3387038" y="7747465"/>
            <a:chExt cx="2867073" cy="6557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7038" y="7747465"/>
              <a:ext cx="2867073" cy="65572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38945" y="7823411"/>
            <a:ext cx="2235041" cy="5890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272190" y="-1595736"/>
            <a:ext cx="18685714" cy="3038095"/>
            <a:chOff x="-1272190" y="-1595736"/>
            <a:chExt cx="18685714" cy="30380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272190" y="-1595736"/>
              <a:ext cx="18685714" cy="3038095"/>
            </a:xfrm>
            <a:prstGeom prst="rect">
              <a:avLst/>
            </a:prstGeom>
          </p:spPr>
        </p:pic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D3CF114-8AB4-1753-BBD0-D23F04133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5"/>
    </mc:Choice>
    <mc:Fallback>
      <p:transition spd="slow" advTm="2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2198" y="1409700"/>
            <a:ext cx="2722306" cy="8194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94578" y="2356060"/>
            <a:ext cx="9040738" cy="10221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38400" y="3465451"/>
            <a:ext cx="10561297" cy="716931"/>
            <a:chOff x="2587052" y="3978534"/>
            <a:chExt cx="10561297" cy="7169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87052" y="3978534"/>
              <a:ext cx="10561297" cy="7169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8196" y="3540574"/>
            <a:ext cx="8529387" cy="6340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57838" y="4206143"/>
            <a:ext cx="10561297" cy="716931"/>
            <a:chOff x="2606490" y="4719226"/>
            <a:chExt cx="10561297" cy="7169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6490" y="4719226"/>
              <a:ext cx="10561297" cy="71693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7637" y="4281266"/>
            <a:ext cx="8291491" cy="6340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78020" y="4923074"/>
            <a:ext cx="10561297" cy="716931"/>
            <a:chOff x="2626672" y="5436157"/>
            <a:chExt cx="10561297" cy="7169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6672" y="5436157"/>
              <a:ext cx="10561297" cy="71693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87819" y="4998196"/>
            <a:ext cx="8700663" cy="6340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78020" y="5640005"/>
            <a:ext cx="10561297" cy="716931"/>
            <a:chOff x="2626672" y="6153088"/>
            <a:chExt cx="10561297" cy="7169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6672" y="6153088"/>
              <a:ext cx="10561297" cy="71693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87819" y="5715125"/>
            <a:ext cx="7312749" cy="6146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478020" y="6356936"/>
            <a:ext cx="10561297" cy="716931"/>
            <a:chOff x="2626672" y="6870019"/>
            <a:chExt cx="10561297" cy="7169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6672" y="6870019"/>
              <a:ext cx="10561297" cy="7169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87819" y="6432055"/>
            <a:ext cx="8548291" cy="63404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478020" y="7073867"/>
            <a:ext cx="10561297" cy="716931"/>
            <a:chOff x="2626672" y="7586950"/>
            <a:chExt cx="10561297" cy="71693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6672" y="7586950"/>
              <a:ext cx="10561297" cy="71693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87819" y="7148995"/>
            <a:ext cx="8714358" cy="63404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48826" y="4938036"/>
            <a:ext cx="3582944" cy="13370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39133" y="4923074"/>
            <a:ext cx="1274662" cy="1236078"/>
            <a:chOff x="13487785" y="5436157"/>
            <a:chExt cx="1274662" cy="12360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87785" y="5436157"/>
              <a:ext cx="1274662" cy="123607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06250" y="8311460"/>
            <a:ext cx="7445080" cy="75666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14A2176-1E3B-3E0A-F81A-EC2AD2802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92"/>
    </mc:Choice>
    <mc:Fallback>
      <p:transition spd="slow" advTm="28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37304" y="937200"/>
            <a:ext cx="3708402" cy="8290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44603" y="2936086"/>
            <a:ext cx="5298254" cy="6658234"/>
            <a:chOff x="3844603" y="2936086"/>
            <a:chExt cx="5298254" cy="66582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4603" y="2936086"/>
              <a:ext cx="5298254" cy="66582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30013" y="2936086"/>
            <a:ext cx="6045137" cy="6658234"/>
            <a:chOff x="9730013" y="2936086"/>
            <a:chExt cx="6045137" cy="66582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0013" y="2936086"/>
              <a:ext cx="6045137" cy="665823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94925" y="1956264"/>
            <a:ext cx="10171947" cy="710347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66C3DDD-48CA-9843-EE27-CB7A3AE9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65"/>
    </mc:Choice>
    <mc:Fallback>
      <p:transition spd="slow" advTm="35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0850" y="1922783"/>
            <a:ext cx="3205849" cy="8225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56402" y="3092583"/>
            <a:ext cx="2490869" cy="47974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16964" y="3092583"/>
            <a:ext cx="9144526" cy="48560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711287" y="2898379"/>
            <a:ext cx="3373453" cy="5767517"/>
            <a:chOff x="14711287" y="2898379"/>
            <a:chExt cx="3373453" cy="57675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1287" y="2898379"/>
              <a:ext cx="3373453" cy="57675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16256" y="3417098"/>
            <a:ext cx="1005087" cy="974663"/>
            <a:chOff x="6116256" y="3417098"/>
            <a:chExt cx="1005087" cy="9746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6256" y="3417098"/>
              <a:ext cx="1005087" cy="9746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35961" y="4627611"/>
            <a:ext cx="1005087" cy="974663"/>
            <a:chOff x="6135961" y="4627611"/>
            <a:chExt cx="1005087" cy="9746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5961" y="4627611"/>
              <a:ext cx="1005087" cy="9746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35961" y="5791661"/>
            <a:ext cx="1005087" cy="974663"/>
            <a:chOff x="6135961" y="5791661"/>
            <a:chExt cx="1005087" cy="9746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5961" y="5791661"/>
              <a:ext cx="1005087" cy="9746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16256" y="7016759"/>
            <a:ext cx="1005087" cy="974663"/>
            <a:chOff x="6116256" y="7016759"/>
            <a:chExt cx="1005087" cy="97466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6256" y="7016759"/>
              <a:ext cx="1005087" cy="974663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84AFD24-FA81-E306-B089-AA6DCB9D71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71"/>
    </mc:Choice>
    <mc:Fallback>
      <p:transition spd="slow" advTm="3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2580" y="828373"/>
            <a:ext cx="3609240" cy="8194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14826" y="2328327"/>
            <a:ext cx="11880999" cy="7468761"/>
            <a:chOff x="3314826" y="2328327"/>
            <a:chExt cx="11880999" cy="74687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14826" y="2328327"/>
              <a:ext cx="11880999" cy="74687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91325" y="1743094"/>
            <a:ext cx="11442985" cy="75666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8F90C65-845C-FFB3-04B9-3F3FD4705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69"/>
    </mc:Choice>
    <mc:Fallback>
      <p:transition spd="slow" advTm="14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5960173" cy="942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62441" y="1936366"/>
            <a:ext cx="7540641" cy="7113502"/>
            <a:chOff x="9662441" y="1936366"/>
            <a:chExt cx="7540641" cy="71135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2441" y="1936366"/>
              <a:ext cx="7540641" cy="71135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4313" y="1936366"/>
            <a:ext cx="7033215" cy="7113502"/>
            <a:chOff x="1604313" y="1936366"/>
            <a:chExt cx="7033215" cy="71135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4313" y="1936366"/>
              <a:ext cx="7033215" cy="7113502"/>
            </a:xfrm>
            <a:prstGeom prst="rect">
              <a:avLst/>
            </a:prstGeom>
          </p:spPr>
        </p:pic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BC709D5-CFD5-8151-74A3-7EFEFE0C7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0"/>
    </mc:Choice>
    <mc:Fallback>
      <p:transition spd="slow" advTm="10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5960173" cy="9422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0145" y="2498345"/>
            <a:ext cx="9316887" cy="28800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03145" y="3264472"/>
            <a:ext cx="1253726" cy="1253726"/>
            <a:chOff x="6403145" y="3264472"/>
            <a:chExt cx="1253726" cy="12537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3145" y="3264472"/>
              <a:ext cx="1253726" cy="12537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7089" y="2327329"/>
            <a:ext cx="1201824" cy="1165445"/>
            <a:chOff x="10287089" y="2327329"/>
            <a:chExt cx="1201824" cy="11654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87089" y="2327329"/>
              <a:ext cx="1201824" cy="11654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39640" y="4296399"/>
            <a:ext cx="1201824" cy="1165445"/>
            <a:chOff x="11139640" y="4296399"/>
            <a:chExt cx="1201824" cy="11654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39640" y="4296399"/>
              <a:ext cx="1201824" cy="11654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8911" y="2395725"/>
            <a:ext cx="5562326" cy="13274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39431" y="4283116"/>
            <a:ext cx="4913040" cy="13274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31089" y="7004182"/>
            <a:ext cx="13049474" cy="14147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6310" y="6663074"/>
            <a:ext cx="1622013" cy="75840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C349750-30AD-8CCA-6364-D8C662429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68"/>
    </mc:Choice>
    <mc:Fallback>
      <p:transition spd="slow" advTm="28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2666" y="0"/>
            <a:ext cx="2748753" cy="10285714"/>
            <a:chOff x="-1262666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62666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72190" y="-1595736"/>
            <a:ext cx="18685714" cy="12227868"/>
            <a:chOff x="-1272190" y="-1595736"/>
            <a:chExt cx="18685714" cy="12227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272190" y="-1595736"/>
              <a:ext cx="18685714" cy="3038095"/>
              <a:chOff x="-1272190" y="-1595736"/>
              <a:chExt cx="18685714" cy="30380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272190" y="-1595736"/>
                <a:ext cx="18685714" cy="303809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94729" y="7802991"/>
              <a:ext cx="4086526" cy="2829141"/>
              <a:chOff x="-594729" y="7802991"/>
              <a:chExt cx="4086526" cy="28291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-594729" y="7802991"/>
                <a:ext cx="3271613" cy="2829141"/>
                <a:chOff x="-594729" y="7802991"/>
                <a:chExt cx="3271613" cy="282914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594729" y="7802991"/>
                  <a:ext cx="3271613" cy="28291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1684" y="9035897"/>
                <a:ext cx="1810114" cy="1555357"/>
                <a:chOff x="1681684" y="9035897"/>
                <a:chExt cx="1810114" cy="15553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1684" y="9035897"/>
                  <a:ext cx="1810114" cy="155535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1935" y="878450"/>
            <a:ext cx="3147116" cy="942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24387" y="954638"/>
            <a:ext cx="9288868" cy="9081528"/>
            <a:chOff x="8624387" y="954638"/>
            <a:chExt cx="9288868" cy="90815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4387" y="954638"/>
              <a:ext cx="9288868" cy="908152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898" y="2204767"/>
            <a:ext cx="6036668" cy="13560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20190" y="3707675"/>
            <a:ext cx="1201824" cy="1165445"/>
            <a:chOff x="4020190" y="3707675"/>
            <a:chExt cx="1201824" cy="11654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4020190" y="3707675"/>
              <a:ext cx="1201824" cy="11654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7479" y="5468755"/>
            <a:ext cx="7374893" cy="25122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2695" y="5289560"/>
            <a:ext cx="1622013" cy="75840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54195C7-DB85-AA1C-9891-9D794428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77"/>
    </mc:Choice>
    <mc:Fallback>
      <p:transition spd="slow" advTm="1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556</Words>
  <Application>Microsoft Office PowerPoint</Application>
  <PresentationFormat>사용자 지정</PresentationFormat>
  <Paragraphs>33</Paragraphs>
  <Slides>18</Slides>
  <Notes>17</Notes>
  <HiddenSlides>0</HiddenSlides>
  <MMClips>18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 운즤</cp:lastModifiedBy>
  <cp:revision>3</cp:revision>
  <dcterms:created xsi:type="dcterms:W3CDTF">2022-06-19T17:03:50Z</dcterms:created>
  <dcterms:modified xsi:type="dcterms:W3CDTF">2022-06-19T09:23:12Z</dcterms:modified>
</cp:coreProperties>
</file>